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7"/>
  </p:notesMasterIdLst>
  <p:sldIdLst>
    <p:sldId id="256" r:id="rId2"/>
    <p:sldId id="257" r:id="rId3"/>
    <p:sldId id="293" r:id="rId4"/>
    <p:sldId id="298" r:id="rId5"/>
    <p:sldId id="303" r:id="rId6"/>
    <p:sldId id="261" r:id="rId7"/>
    <p:sldId id="296" r:id="rId8"/>
    <p:sldId id="297" r:id="rId9"/>
    <p:sldId id="315" r:id="rId10"/>
    <p:sldId id="295" r:id="rId11"/>
    <p:sldId id="300" r:id="rId12"/>
    <p:sldId id="301" r:id="rId13"/>
    <p:sldId id="302" r:id="rId14"/>
    <p:sldId id="299" r:id="rId15"/>
    <p:sldId id="304" r:id="rId16"/>
  </p:sldIdLst>
  <p:sldSz cx="9144000" cy="5143500" type="screen16x9"/>
  <p:notesSz cx="6858000" cy="9144000"/>
  <p:embeddedFontLst>
    <p:embeddedFont>
      <p:font typeface="Barlow Semi Condensed" pitchFamily="2" charset="77"/>
      <p:regular r:id="rId18"/>
      <p:bold r:id="rId19"/>
      <p:italic r:id="rId20"/>
      <p:boldItalic r:id="rId21"/>
    </p:embeddedFont>
    <p:embeddedFont>
      <p:font typeface="Fira Sans Extra Condensed Medium" panose="020B0603050000020004" pitchFamily="34" charset="0"/>
      <p:regular r:id="rId22"/>
      <p:bold r:id="rId23"/>
      <p:italic r:id="rId24"/>
      <p:boldItalic r:id="rId25"/>
    </p:embeddedFont>
    <p:embeddedFont>
      <p:font typeface="Oswald" pitchFamily="2" charset="77"/>
      <p:regular r:id="rId26"/>
      <p:bold r:id="rId27"/>
      <p:italic r:id="rId28"/>
      <p:boldItalic r:id="rId29"/>
    </p:embeddedFont>
    <p:embeddedFont>
      <p:font typeface="Saira Condensed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8EA3"/>
    <a:srgbClr val="4E738B"/>
    <a:srgbClr val="80A9BA"/>
    <a:srgbClr val="F2F4F3"/>
    <a:srgbClr val="2B5779"/>
    <a:srgbClr val="2A5879"/>
    <a:srgbClr val="355876"/>
    <a:srgbClr val="195E83"/>
    <a:srgbClr val="0A2846"/>
    <a:srgbClr val="0C2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5A9502-FBC2-4AD8-B009-079455C08CEC}">
  <a:tblStyle styleId="{9A5A9502-FBC2-4AD8-B009-079455C08C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75850"/>
  </p:normalViewPr>
  <p:slideViewPr>
    <p:cSldViewPr snapToGrid="0" snapToObjects="1">
      <p:cViewPr varScale="1">
        <p:scale>
          <a:sx n="127" d="100"/>
          <a:sy n="127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07a6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07a6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83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07a6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07a6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61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07a6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07a6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504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07a6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07a6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508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07a6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07a6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379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6e9a21c8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56e9a21c8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260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07a6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07a6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702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2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07a6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07a6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2426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07a6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07a6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73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07a6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07a6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146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07a6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07a6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82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7F8F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19050"/>
            <a:ext cx="9144000" cy="5181600"/>
          </a:xfrm>
          <a:prstGeom prst="rect">
            <a:avLst/>
          </a:prstGeom>
          <a:solidFill>
            <a:srgbClr val="CAFAFE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665700" y="-19050"/>
            <a:ext cx="4478400" cy="46572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97175" y="186127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600"/>
              <a:buNone/>
              <a:defRPr sz="5600">
                <a:solidFill>
                  <a:srgbClr val="F7F8F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361325" y="3223725"/>
            <a:ext cx="29526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7F8F9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988863" y="1985473"/>
            <a:ext cx="2251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88874" y="2302150"/>
            <a:ext cx="17007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988863" y="138521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None/>
              <a:defRPr sz="4800">
                <a:solidFill>
                  <a:srgbClr val="58A3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3988863" y="37708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3988875" y="4085650"/>
            <a:ext cx="15552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3988863" y="317059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None/>
              <a:defRPr sz="4800">
                <a:solidFill>
                  <a:srgbClr val="58A3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5834663" y="1985473"/>
            <a:ext cx="2251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5834673" y="2302150"/>
            <a:ext cx="15552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5834663" y="138521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None/>
              <a:defRPr sz="4800">
                <a:solidFill>
                  <a:srgbClr val="58A3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5783513" y="37708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 sz="1200"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5783523" y="4085650"/>
            <a:ext cx="15552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5783513" y="317059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None/>
              <a:defRPr sz="4800">
                <a:solidFill>
                  <a:srgbClr val="58A3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4800"/>
              <a:buFont typeface="Fira Sans Extra Condensed Medium"/>
              <a:buNone/>
              <a:defRPr sz="4800">
                <a:solidFill>
                  <a:srgbClr val="58A3B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5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483525" y="2182100"/>
            <a:ext cx="944400" cy="29643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6_1_1_1_1_1">
    <p:bg>
      <p:bgPr>
        <a:solidFill>
          <a:srgbClr val="F7F8F9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/>
        </p:nvSpPr>
        <p:spPr>
          <a:xfrm>
            <a:off x="3828775" y="945575"/>
            <a:ext cx="5308200" cy="32526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1"/>
          </p:nvPr>
        </p:nvSpPr>
        <p:spPr>
          <a:xfrm flipH="1">
            <a:off x="4524550" y="1833775"/>
            <a:ext cx="39774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Char char="●"/>
              <a:defRPr>
                <a:solidFill>
                  <a:srgbClr val="F7F8F9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○"/>
              <a:defRPr>
                <a:solidFill>
                  <a:srgbClr val="F7F8F9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■"/>
              <a:defRPr>
                <a:solidFill>
                  <a:srgbClr val="F7F8F9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●"/>
              <a:defRPr>
                <a:solidFill>
                  <a:srgbClr val="F7F8F9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○"/>
              <a:defRPr>
                <a:solidFill>
                  <a:srgbClr val="F7F8F9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■"/>
              <a:defRPr>
                <a:solidFill>
                  <a:srgbClr val="F7F8F9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●"/>
              <a:defRPr>
                <a:solidFill>
                  <a:srgbClr val="F7F8F9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○"/>
              <a:defRPr>
                <a:solidFill>
                  <a:srgbClr val="F7F8F9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7F8F9"/>
              </a:buClr>
              <a:buSzPts val="1200"/>
              <a:buChar char="■"/>
              <a:defRPr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">
    <p:bg>
      <p:bgPr>
        <a:solidFill>
          <a:srgbClr val="F7F8F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1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bg>
      <p:bgPr>
        <a:solidFill>
          <a:srgbClr val="F7F8F9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●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○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■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●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○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■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●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○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8A3BC"/>
              </a:buClr>
              <a:buSzPts val="1200"/>
              <a:buFont typeface="Saira Condensed"/>
              <a:buChar char="■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7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79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5361325" y="3223725"/>
            <a:ext cx="29526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Bryan Ross</a:t>
            </a:r>
            <a:endParaRPr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ctrTitle"/>
          </p:nvPr>
        </p:nvSpPr>
        <p:spPr>
          <a:xfrm>
            <a:off x="4697175" y="186127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7F8F9"/>
                </a:solidFill>
              </a:rPr>
              <a:t>Towards the Perfect Blog Post</a:t>
            </a:r>
            <a:endParaRPr dirty="0">
              <a:solidFill>
                <a:srgbClr val="F7F8F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</a:t>
            </a:r>
            <a:endParaRPr dirty="0"/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E49CB-E241-6240-8011-172AFE41BE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2862" y="483200"/>
            <a:ext cx="6990450" cy="46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8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dirty="0"/>
              <a:t>APPENDIX</a:t>
            </a:r>
            <a:endParaRPr dirty="0"/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E49CB-E241-6240-8011-172AFE41BE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2862" y="483200"/>
            <a:ext cx="6990450" cy="46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70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dirty="0"/>
              <a:t>APPENDIX</a:t>
            </a:r>
            <a:endParaRPr dirty="0"/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E49CB-E241-6240-8011-172AFE41BE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1316482"/>
            <a:ext cx="9144001" cy="251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dirty="0"/>
              <a:t>APPENDIX</a:t>
            </a:r>
            <a:endParaRPr dirty="0"/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 dirty="0"/>
          </a:p>
        </p:txBody>
      </p:sp>
      <p:pic>
        <p:nvPicPr>
          <p:cNvPr id="3" name="Picture 2" descr="A picture containing computer, animal&#10;&#10;Description automatically generated">
            <a:extLst>
              <a:ext uri="{FF2B5EF4-FFF2-40B4-BE49-F238E27FC236}">
                <a16:creationId xmlns:a16="http://schemas.microsoft.com/office/drawing/2014/main" id="{9892E6E8-318F-6D43-9F7A-16D19B613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72" y="483200"/>
            <a:ext cx="7944948" cy="46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7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dirty="0"/>
              <a:t>APPENDIX</a:t>
            </a:r>
            <a:endParaRPr dirty="0"/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E49CB-E241-6240-8011-172AFE41BE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5675" y="1315864"/>
            <a:ext cx="8768988" cy="350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56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5"/>
          <p:cNvSpPr txBox="1">
            <a:spLocks noGrp="1"/>
          </p:cNvSpPr>
          <p:nvPr>
            <p:ph type="body" idx="1"/>
          </p:nvPr>
        </p:nvSpPr>
        <p:spPr>
          <a:xfrm flipH="1">
            <a:off x="3704493" y="2931886"/>
            <a:ext cx="3977400" cy="11158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 dirty="0">
                <a:solidFill>
                  <a:schemeClr val="bg2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Presentation template by </a:t>
            </a:r>
            <a:r>
              <a:rPr lang="es" dirty="0">
                <a:solidFill>
                  <a:schemeClr val="bg2"/>
                </a:solidFill>
                <a:highlight>
                  <a:srgbClr val="58A3BC"/>
                </a:highlight>
                <a:uFill>
                  <a:noFill/>
                </a:uFill>
                <a:sym typeface="Saira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s" dirty="0">
                <a:solidFill>
                  <a:schemeClr val="bg2"/>
                </a:solidFill>
                <a:highlight>
                  <a:srgbClr val="58A3BC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s" dirty="0">
                <a:solidFill>
                  <a:schemeClr val="bg2"/>
                </a:solidFill>
                <a:highlight>
                  <a:srgbClr val="58A3BC"/>
                </a:highlight>
                <a:uFill>
                  <a:noFill/>
                </a:uFill>
                <a:sym typeface="Saira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endParaRPr dirty="0">
              <a:solidFill>
                <a:schemeClr val="bg2"/>
              </a:solidFill>
              <a:highlight>
                <a:srgbClr val="58A3BC"/>
              </a:highlight>
              <a:sym typeface="Saira Condensed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 dirty="0">
                <a:solidFill>
                  <a:schemeClr val="bg2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Icons by </a:t>
            </a:r>
            <a:r>
              <a:rPr lang="es" dirty="0">
                <a:solidFill>
                  <a:schemeClr val="bg2"/>
                </a:solidFill>
                <a:highlight>
                  <a:srgbClr val="58A3BC"/>
                </a:highlight>
                <a:uFill>
                  <a:noFill/>
                </a:uFill>
                <a:latin typeface="Saira Condensed"/>
                <a:ea typeface="Saira Condensed"/>
                <a:cs typeface="Saira Condensed"/>
                <a:sym typeface="Saira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dirty="0">
              <a:solidFill>
                <a:schemeClr val="bg2"/>
              </a:solidFill>
              <a:highlight>
                <a:srgbClr val="58A3BC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 dirty="0">
                <a:solidFill>
                  <a:schemeClr val="bg2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Infographics by </a:t>
            </a:r>
            <a:r>
              <a:rPr lang="es" dirty="0">
                <a:solidFill>
                  <a:schemeClr val="bg2"/>
                </a:solidFill>
                <a:highlight>
                  <a:srgbClr val="58A3BC"/>
                </a:highlight>
                <a:uFill>
                  <a:noFill/>
                </a:uFill>
                <a:latin typeface="Saira Condensed"/>
                <a:ea typeface="Saira Condensed"/>
                <a:cs typeface="Saira Condensed"/>
                <a:sym typeface="Saira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dirty="0">
              <a:solidFill>
                <a:schemeClr val="bg2"/>
              </a:solidFill>
              <a:highlight>
                <a:srgbClr val="58A3BC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 dirty="0">
                <a:solidFill>
                  <a:schemeClr val="bg2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Images created by Freepik</a:t>
            </a:r>
            <a:endParaRPr dirty="0">
              <a:solidFill>
                <a:schemeClr val="bg2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 dirty="0">
                <a:solidFill>
                  <a:schemeClr val="bg2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Author introduction slide photo created by Freepik</a:t>
            </a:r>
            <a:endParaRPr dirty="0">
              <a:solidFill>
                <a:schemeClr val="bg2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 dirty="0">
                <a:solidFill>
                  <a:schemeClr val="bg2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Text &amp; Image slide photo created by Freepik.com</a:t>
            </a:r>
            <a:endParaRPr dirty="0">
              <a:solidFill>
                <a:schemeClr val="bg2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665" name="Google Shape;665;p35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666" name="Google Shape;666;p35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5" name="Google Shape;659;p34">
            <a:extLst>
              <a:ext uri="{FF2B5EF4-FFF2-40B4-BE49-F238E27FC236}">
                <a16:creationId xmlns:a16="http://schemas.microsoft.com/office/drawing/2014/main" id="{04CF21F1-7DA1-5D4D-A39D-CA69D22251AE}"/>
              </a:ext>
            </a:extLst>
          </p:cNvPr>
          <p:cNvSpPr txBox="1">
            <a:spLocks/>
          </p:cNvSpPr>
          <p:nvPr/>
        </p:nvSpPr>
        <p:spPr>
          <a:xfrm flipH="1">
            <a:off x="4065093" y="89600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Font typeface="Oswald"/>
              <a:buNone/>
              <a:defRPr sz="1000" b="0" i="0" u="none" strike="noStrike" cap="none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US" sz="5000" dirty="0">
                <a:solidFill>
                  <a:srgbClr val="F2F4F3"/>
                </a:solidFill>
              </a:rPr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406056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9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ow Did The Blog “Towards Data Science” Become The Homepage For ...">
            <a:extLst>
              <a:ext uri="{FF2B5EF4-FFF2-40B4-BE49-F238E27FC236}">
                <a16:creationId xmlns:a16="http://schemas.microsoft.com/office/drawing/2014/main" id="{5049768E-558E-8749-BFAB-30CA2162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6" y="480545"/>
            <a:ext cx="2733239" cy="203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Google Shape;154;p18"/>
          <p:cNvSpPr/>
          <p:nvPr/>
        </p:nvSpPr>
        <p:spPr>
          <a:xfrm>
            <a:off x="560274" y="480543"/>
            <a:ext cx="2749064" cy="2036379"/>
          </a:xfrm>
          <a:prstGeom prst="rect">
            <a:avLst/>
          </a:prstGeom>
          <a:solidFill>
            <a:srgbClr val="CAFAFE">
              <a:alpha val="4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ctrTitle" idx="15"/>
          </p:nvPr>
        </p:nvSpPr>
        <p:spPr>
          <a:xfrm>
            <a:off x="3939100" y="89600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</a:t>
            </a:r>
            <a:endParaRPr sz="3600" dirty="0"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2"/>
          </p:nvPr>
        </p:nvSpPr>
        <p:spPr>
          <a:xfrm>
            <a:off x="3552544" y="581921"/>
            <a:ext cx="5471410" cy="916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8A3BC"/>
                </a:solidFill>
              </a:rPr>
              <a:t>Why TDS?</a:t>
            </a:r>
            <a:endParaRPr dirty="0">
              <a:solidFill>
                <a:srgbClr val="58A3BC"/>
              </a:solidFill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2483525" y="2182100"/>
            <a:ext cx="944400" cy="29643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73;p23">
            <a:extLst>
              <a:ext uri="{FF2B5EF4-FFF2-40B4-BE49-F238E27FC236}">
                <a16:creationId xmlns:a16="http://schemas.microsoft.com/office/drawing/2014/main" id="{3AEB14CE-B398-6D4B-9349-47EFE4A17587}"/>
              </a:ext>
            </a:extLst>
          </p:cNvPr>
          <p:cNvSpPr txBox="1">
            <a:spLocks/>
          </p:cNvSpPr>
          <p:nvPr/>
        </p:nvSpPr>
        <p:spPr>
          <a:xfrm>
            <a:off x="3939100" y="1930205"/>
            <a:ext cx="560364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 b="0" i="0" u="none" strike="noStrike" cap="none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Saira Condensed"/>
                <a:cs typeface="Arial"/>
                <a:sym typeface="Arial"/>
              </a:rPr>
              <a:t>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Saira Condensed"/>
                <a:cs typeface="Arial"/>
              </a:rPr>
              <a:t>EXPOSURE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Saira Condensed"/>
                <a:cs typeface="Arial"/>
              </a:rPr>
              <a:t>MEDIUM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>
                <a:solidFill>
                  <a:schemeClr val="bg2"/>
                </a:solidFill>
                <a:latin typeface="Saira Condensed"/>
                <a:cs typeface="Arial"/>
              </a:rPr>
              <a:t>PARTNER PROGRAM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NumPy - Wikipedia">
            <a:extLst>
              <a:ext uri="{FF2B5EF4-FFF2-40B4-BE49-F238E27FC236}">
                <a16:creationId xmlns:a16="http://schemas.microsoft.com/office/drawing/2014/main" id="{95C03E2C-B2A9-CD47-A168-1EC6B47A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472" y="4290767"/>
            <a:ext cx="1783933" cy="7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andas (software) - Wikipedia">
            <a:extLst>
              <a:ext uri="{FF2B5EF4-FFF2-40B4-BE49-F238E27FC236}">
                <a16:creationId xmlns:a16="http://schemas.microsoft.com/office/drawing/2014/main" id="{4FB94E0C-1811-594D-B978-40089CE4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28" y="4384616"/>
            <a:ext cx="1443538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369;p24">
            <a:extLst>
              <a:ext uri="{FF2B5EF4-FFF2-40B4-BE49-F238E27FC236}">
                <a16:creationId xmlns:a16="http://schemas.microsoft.com/office/drawing/2014/main" id="{0DB5E14A-B97C-1740-991B-752E1BF83344}"/>
              </a:ext>
            </a:extLst>
          </p:cNvPr>
          <p:cNvSpPr/>
          <p:nvPr/>
        </p:nvSpPr>
        <p:spPr>
          <a:xfrm>
            <a:off x="0" y="1610178"/>
            <a:ext cx="9144000" cy="1923144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2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METHODS</a:t>
            </a:r>
            <a:endParaRPr dirty="0"/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 dirty="0"/>
          </a:p>
        </p:txBody>
      </p:sp>
      <p:sp>
        <p:nvSpPr>
          <p:cNvPr id="5" name="Google Shape;908;p39">
            <a:extLst>
              <a:ext uri="{FF2B5EF4-FFF2-40B4-BE49-F238E27FC236}">
                <a16:creationId xmlns:a16="http://schemas.microsoft.com/office/drawing/2014/main" id="{06587CE0-851D-6445-BC00-96FCD78726D7}"/>
              </a:ext>
            </a:extLst>
          </p:cNvPr>
          <p:cNvSpPr/>
          <p:nvPr/>
        </p:nvSpPr>
        <p:spPr>
          <a:xfrm>
            <a:off x="2050253" y="2535075"/>
            <a:ext cx="461986" cy="342961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39E069-35A0-4541-B158-3BADD798C5A2}"/>
              </a:ext>
            </a:extLst>
          </p:cNvPr>
          <p:cNvSpPr/>
          <p:nvPr/>
        </p:nvSpPr>
        <p:spPr>
          <a:xfrm>
            <a:off x="401129" y="2461472"/>
            <a:ext cx="14653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7F8F9"/>
                </a:solidFill>
                <a:latin typeface="Saira Condensed"/>
              </a:rPr>
              <a:t>SCRAPE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ED372-0AE5-5046-B254-0EA75A15E137}"/>
              </a:ext>
            </a:extLst>
          </p:cNvPr>
          <p:cNvSpPr/>
          <p:nvPr/>
        </p:nvSpPr>
        <p:spPr>
          <a:xfrm>
            <a:off x="2512240" y="2461472"/>
            <a:ext cx="17499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7F8F9"/>
                </a:solidFill>
                <a:latin typeface="Saira Condensed"/>
              </a:rPr>
              <a:t>PROCESS</a:t>
            </a:r>
          </a:p>
        </p:txBody>
      </p:sp>
      <p:sp>
        <p:nvSpPr>
          <p:cNvPr id="9" name="Google Shape;908;p39">
            <a:extLst>
              <a:ext uri="{FF2B5EF4-FFF2-40B4-BE49-F238E27FC236}">
                <a16:creationId xmlns:a16="http://schemas.microsoft.com/office/drawing/2014/main" id="{3623ECBD-82FB-7847-8DBB-972DE816201C}"/>
              </a:ext>
            </a:extLst>
          </p:cNvPr>
          <p:cNvSpPr/>
          <p:nvPr/>
        </p:nvSpPr>
        <p:spPr>
          <a:xfrm>
            <a:off x="6552019" y="2535075"/>
            <a:ext cx="461986" cy="342961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834E7-2B38-D84D-A554-533199937F72}"/>
              </a:ext>
            </a:extLst>
          </p:cNvPr>
          <p:cNvSpPr/>
          <p:nvPr/>
        </p:nvSpPr>
        <p:spPr>
          <a:xfrm>
            <a:off x="4902896" y="2461471"/>
            <a:ext cx="14653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7F8F9"/>
                </a:solidFill>
                <a:latin typeface="Saira Condensed"/>
              </a:rPr>
              <a:t>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ED1B14-D7E1-FA47-B26E-AB53AEBCD074}"/>
              </a:ext>
            </a:extLst>
          </p:cNvPr>
          <p:cNvSpPr/>
          <p:nvPr/>
        </p:nvSpPr>
        <p:spPr>
          <a:xfrm>
            <a:off x="7008955" y="2461471"/>
            <a:ext cx="17415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7F8F9"/>
                </a:solidFill>
                <a:latin typeface="Saira Condensed"/>
              </a:rPr>
              <a:t>EXTRACT</a:t>
            </a:r>
          </a:p>
        </p:txBody>
      </p:sp>
      <p:sp>
        <p:nvSpPr>
          <p:cNvPr id="13" name="Google Shape;908;p39">
            <a:extLst>
              <a:ext uri="{FF2B5EF4-FFF2-40B4-BE49-F238E27FC236}">
                <a16:creationId xmlns:a16="http://schemas.microsoft.com/office/drawing/2014/main" id="{A8F1AEBE-D39E-5940-8755-2B7E72DB56E3}"/>
              </a:ext>
            </a:extLst>
          </p:cNvPr>
          <p:cNvSpPr/>
          <p:nvPr/>
        </p:nvSpPr>
        <p:spPr>
          <a:xfrm>
            <a:off x="4445959" y="2535075"/>
            <a:ext cx="461986" cy="342961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6146" name="Picture 2" descr="An Introduction to BeautifulSoup — Six Feet Up">
            <a:extLst>
              <a:ext uri="{FF2B5EF4-FFF2-40B4-BE49-F238E27FC236}">
                <a16:creationId xmlns:a16="http://schemas.microsoft.com/office/drawing/2014/main" id="{85B70BD9-0752-F442-8D8F-8E85184D3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46" y="3533322"/>
            <a:ext cx="1712704" cy="729928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p Selenium Webdriver Courses, Learn Automation Testing Using ...">
            <a:extLst>
              <a:ext uri="{FF2B5EF4-FFF2-40B4-BE49-F238E27FC236}">
                <a16:creationId xmlns:a16="http://schemas.microsoft.com/office/drawing/2014/main" id="{D099A505-EC2E-BB4A-BA37-654E31185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29" y="4263250"/>
            <a:ext cx="892047" cy="7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paCy - Wikipedia">
            <a:extLst>
              <a:ext uri="{FF2B5EF4-FFF2-40B4-BE49-F238E27FC236}">
                <a16:creationId xmlns:a16="http://schemas.microsoft.com/office/drawing/2014/main" id="{CA706461-9827-F842-B649-2D7B327BF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63" y="3718913"/>
            <a:ext cx="1212392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Data Science Fellowship | The Data Incubator">
            <a:extLst>
              <a:ext uri="{FF2B5EF4-FFF2-40B4-BE49-F238E27FC236}">
                <a16:creationId xmlns:a16="http://schemas.microsoft.com/office/drawing/2014/main" id="{C67F11FF-D8C4-B343-8CB0-B374FDDC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52" y="3516930"/>
            <a:ext cx="1674706" cy="83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scikit-learn - Wikipedia">
            <a:extLst>
              <a:ext uri="{FF2B5EF4-FFF2-40B4-BE49-F238E27FC236}">
                <a16:creationId xmlns:a16="http://schemas.microsoft.com/office/drawing/2014/main" id="{BA81295A-78E4-F24F-86B9-047E9D1A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12" y="4318648"/>
            <a:ext cx="1203190" cy="64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54;p18">
            <a:extLst>
              <a:ext uri="{FF2B5EF4-FFF2-40B4-BE49-F238E27FC236}">
                <a16:creationId xmlns:a16="http://schemas.microsoft.com/office/drawing/2014/main" id="{F57AA29F-4BA8-134E-B6E8-535CC90A2B7D}"/>
              </a:ext>
            </a:extLst>
          </p:cNvPr>
          <p:cNvSpPr/>
          <p:nvPr/>
        </p:nvSpPr>
        <p:spPr>
          <a:xfrm>
            <a:off x="0" y="3533323"/>
            <a:ext cx="9144000" cy="1610178"/>
          </a:xfrm>
          <a:prstGeom prst="rect">
            <a:avLst/>
          </a:prstGeom>
          <a:solidFill>
            <a:srgbClr val="CAFAFE">
              <a:alpha val="4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39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319AB-85C0-514D-8900-71068F4C8E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</a:t>
            </a:fld>
            <a:endParaRPr lang="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28520-41AE-0044-8779-0340501D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0272" y="1009570"/>
            <a:ext cx="6223453" cy="4148968"/>
          </a:xfrm>
          <a:prstGeom prst="rect">
            <a:avLst/>
          </a:prstGeom>
        </p:spPr>
      </p:pic>
      <p:pic>
        <p:nvPicPr>
          <p:cNvPr id="3074" name="Picture 2" descr="Free Caution Triangle Symbol, Download Free Clip Art, Free Clip ...">
            <a:extLst>
              <a:ext uri="{FF2B5EF4-FFF2-40B4-BE49-F238E27FC236}">
                <a16:creationId xmlns:a16="http://schemas.microsoft.com/office/drawing/2014/main" id="{0701D044-4436-8949-BCD8-4353CF18A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67" y="1"/>
            <a:ext cx="1042065" cy="91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61;p22">
            <a:extLst>
              <a:ext uri="{FF2B5EF4-FFF2-40B4-BE49-F238E27FC236}">
                <a16:creationId xmlns:a16="http://schemas.microsoft.com/office/drawing/2014/main" id="{4B0BD027-8E4F-DB47-A7A7-09790915E4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 IMPORTANCE</a:t>
            </a:r>
            <a:endParaRPr dirty="0"/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 dirty="0"/>
          </a:p>
        </p:txBody>
      </p:sp>
      <p:sp>
        <p:nvSpPr>
          <p:cNvPr id="7" name="Google Shape;369;p24">
            <a:extLst>
              <a:ext uri="{FF2B5EF4-FFF2-40B4-BE49-F238E27FC236}">
                <a16:creationId xmlns:a16="http://schemas.microsoft.com/office/drawing/2014/main" id="{5D107D29-F0C4-5F41-86EA-DC6BBBE20132}"/>
              </a:ext>
            </a:extLst>
          </p:cNvPr>
          <p:cNvSpPr/>
          <p:nvPr/>
        </p:nvSpPr>
        <p:spPr>
          <a:xfrm>
            <a:off x="326680" y="786352"/>
            <a:ext cx="7875119" cy="342652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72;p24">
            <a:extLst>
              <a:ext uri="{FF2B5EF4-FFF2-40B4-BE49-F238E27FC236}">
                <a16:creationId xmlns:a16="http://schemas.microsoft.com/office/drawing/2014/main" id="{AB9B4CB2-151C-8443-A755-16C5A7F57F98}"/>
              </a:ext>
            </a:extLst>
          </p:cNvPr>
          <p:cNvSpPr txBox="1"/>
          <p:nvPr/>
        </p:nvSpPr>
        <p:spPr>
          <a:xfrm>
            <a:off x="578607" y="715758"/>
            <a:ext cx="5626249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es" sz="2500" dirty="0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BOTH CONTENT AND STRUCTURE MATTER</a:t>
            </a:r>
            <a:endParaRPr sz="2500" dirty="0">
              <a:solidFill>
                <a:srgbClr val="F7F8F9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2755F4-C3E7-C94D-A7C4-3F9DB3B3254B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920202" y="1129004"/>
            <a:ext cx="7303596" cy="376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4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ctrTitle"/>
          </p:nvPr>
        </p:nvSpPr>
        <p:spPr>
          <a:xfrm>
            <a:off x="3939102" y="132948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TOPIC EXAMPLES</a:t>
            </a:r>
            <a:endParaRPr dirty="0"/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B56EA-539B-6547-AFF3-E96F9909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674" y="1650475"/>
            <a:ext cx="3685100" cy="1842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651C1-1334-844F-ADAE-11512BE306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5226" y="1650475"/>
            <a:ext cx="3685099" cy="1842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23D0E6-9276-6A4D-982A-81B8D1A6AB84}"/>
              </a:ext>
            </a:extLst>
          </p:cNvPr>
          <p:cNvSpPr txBox="1"/>
          <p:nvPr/>
        </p:nvSpPr>
        <p:spPr>
          <a:xfrm>
            <a:off x="1089995" y="1242352"/>
            <a:ext cx="239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2"/>
                </a:solidFill>
                <a:latin typeface="Saira Condensed"/>
              </a:rPr>
              <a:t>General O</a:t>
            </a:r>
            <a:r>
              <a:rPr lang="en-US" sz="2000" b="1" u="sng" dirty="0">
                <a:solidFill>
                  <a:schemeClr val="bg2"/>
                </a:solidFill>
                <a:latin typeface="Saira Condensed"/>
                <a:sym typeface="Oswald"/>
              </a:rPr>
              <a:t>verviews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21494-1BE9-C940-B69C-8FAD37F41598}"/>
              </a:ext>
            </a:extLst>
          </p:cNvPr>
          <p:cNvSpPr txBox="1"/>
          <p:nvPr/>
        </p:nvSpPr>
        <p:spPr>
          <a:xfrm>
            <a:off x="5663074" y="1249848"/>
            <a:ext cx="239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2"/>
                </a:solidFill>
                <a:latin typeface="Saira Condensed"/>
              </a:rPr>
              <a:t>COVID-19</a:t>
            </a:r>
            <a:endParaRPr lang="en-US" sz="2000" b="1" u="sng" dirty="0">
              <a:solidFill>
                <a:schemeClr val="bg2"/>
              </a:solidFill>
              <a:latin typeface="Saira Condense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;p24">
            <a:extLst>
              <a:ext uri="{FF2B5EF4-FFF2-40B4-BE49-F238E27FC236}">
                <a16:creationId xmlns:a16="http://schemas.microsoft.com/office/drawing/2014/main" id="{D6C6C6CE-DE4E-D748-B1FE-F689E2EAA95F}"/>
              </a:ext>
            </a:extLst>
          </p:cNvPr>
          <p:cNvSpPr/>
          <p:nvPr/>
        </p:nvSpPr>
        <p:spPr>
          <a:xfrm>
            <a:off x="304800" y="1572704"/>
            <a:ext cx="8388544" cy="3111263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72;p24">
            <a:extLst>
              <a:ext uri="{FF2B5EF4-FFF2-40B4-BE49-F238E27FC236}">
                <a16:creationId xmlns:a16="http://schemas.microsoft.com/office/drawing/2014/main" id="{A0772631-B2AC-4C42-B17F-BEBC2F2969E3}"/>
              </a:ext>
            </a:extLst>
          </p:cNvPr>
          <p:cNvSpPr txBox="1"/>
          <p:nvPr/>
        </p:nvSpPr>
        <p:spPr>
          <a:xfrm>
            <a:off x="574631" y="1694643"/>
            <a:ext cx="2380200" cy="17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F7F8F9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7" name="Google Shape;145;p18">
            <a:extLst>
              <a:ext uri="{FF2B5EF4-FFF2-40B4-BE49-F238E27FC236}">
                <a16:creationId xmlns:a16="http://schemas.microsoft.com/office/drawing/2014/main" id="{F8B5C3B4-B1B6-AA43-ADB8-5095C54F1028}"/>
              </a:ext>
            </a:extLst>
          </p:cNvPr>
          <p:cNvSpPr txBox="1">
            <a:spLocks/>
          </p:cNvSpPr>
          <p:nvPr/>
        </p:nvSpPr>
        <p:spPr>
          <a:xfrm>
            <a:off x="-844921" y="777832"/>
            <a:ext cx="5471410" cy="916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4800" dirty="0">
                <a:solidFill>
                  <a:srgbClr val="58A3BC"/>
                </a:solidFill>
                <a:latin typeface="Oswald"/>
              </a:rPr>
              <a:t>Takeaways</a:t>
            </a:r>
            <a:endParaRPr lang="en-US" sz="4800" dirty="0">
              <a:solidFill>
                <a:srgbClr val="58A3BC"/>
              </a:solidFill>
            </a:endParaRPr>
          </a:p>
        </p:txBody>
      </p:sp>
      <p:sp>
        <p:nvSpPr>
          <p:cNvPr id="8" name="Google Shape;372;p24">
            <a:extLst>
              <a:ext uri="{FF2B5EF4-FFF2-40B4-BE49-F238E27FC236}">
                <a16:creationId xmlns:a16="http://schemas.microsoft.com/office/drawing/2014/main" id="{38577C06-901C-DC45-BB26-F9B9BC18608F}"/>
              </a:ext>
            </a:extLst>
          </p:cNvPr>
          <p:cNvSpPr txBox="1"/>
          <p:nvPr/>
        </p:nvSpPr>
        <p:spPr>
          <a:xfrm>
            <a:off x="578607" y="1694643"/>
            <a:ext cx="5626249" cy="3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" sz="2500" dirty="0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Avoid long blocks of text, include visuals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" sz="2500" dirty="0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Use active voice, vary vocabulary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" sz="2500" dirty="0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Tutorials &gt; reporting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" sz="2500" dirty="0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But…model needs more data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2500" dirty="0">
              <a:solidFill>
                <a:srgbClr val="F7F8F9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10" name="Google Shape;261;p22">
            <a:extLst>
              <a:ext uri="{FF2B5EF4-FFF2-40B4-BE49-F238E27FC236}">
                <a16:creationId xmlns:a16="http://schemas.microsoft.com/office/drawing/2014/main" id="{21C1B12E-C978-744B-A19B-7F4C1A702C7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11" name="Google Shape;262;p22">
            <a:extLst>
              <a:ext uri="{FF2B5EF4-FFF2-40B4-BE49-F238E27FC236}">
                <a16:creationId xmlns:a16="http://schemas.microsoft.com/office/drawing/2014/main" id="{96470213-ED06-DA48-98D4-531E3F823C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27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69;p24">
            <a:extLst>
              <a:ext uri="{FF2B5EF4-FFF2-40B4-BE49-F238E27FC236}">
                <a16:creationId xmlns:a16="http://schemas.microsoft.com/office/drawing/2014/main" id="{0DB5E14A-B97C-1740-991B-752E1BF83344}"/>
              </a:ext>
            </a:extLst>
          </p:cNvPr>
          <p:cNvSpPr/>
          <p:nvPr/>
        </p:nvSpPr>
        <p:spPr>
          <a:xfrm>
            <a:off x="0" y="1610177"/>
            <a:ext cx="9144000" cy="1923144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ED1B14-D7E1-FA47-B26E-AB53AEBCD074}"/>
              </a:ext>
            </a:extLst>
          </p:cNvPr>
          <p:cNvSpPr/>
          <p:nvPr/>
        </p:nvSpPr>
        <p:spPr>
          <a:xfrm>
            <a:off x="3081477" y="2156251"/>
            <a:ext cx="33997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swa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6152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69;p24">
            <a:extLst>
              <a:ext uri="{FF2B5EF4-FFF2-40B4-BE49-F238E27FC236}">
                <a16:creationId xmlns:a16="http://schemas.microsoft.com/office/drawing/2014/main" id="{0DB5E14A-B97C-1740-991B-752E1BF83344}"/>
              </a:ext>
            </a:extLst>
          </p:cNvPr>
          <p:cNvSpPr/>
          <p:nvPr/>
        </p:nvSpPr>
        <p:spPr>
          <a:xfrm>
            <a:off x="0" y="1610178"/>
            <a:ext cx="9144000" cy="1923144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0A70E-C506-104B-A892-A4DB5F78B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B9E858-223F-6346-B60D-FBB7A01FD055}"/>
              </a:ext>
            </a:extLst>
          </p:cNvPr>
          <p:cNvSpPr/>
          <p:nvPr/>
        </p:nvSpPr>
        <p:spPr>
          <a:xfrm>
            <a:off x="3369539" y="2156251"/>
            <a:ext cx="2900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swa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019599642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Medical Advanc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9573</TotalTime>
  <Words>117</Words>
  <Application>Microsoft Macintosh PowerPoint</Application>
  <PresentationFormat>On-screen Show (16:9)</PresentationFormat>
  <Paragraphs>58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Barlow Semi Condensed</vt:lpstr>
      <vt:lpstr>Oswald</vt:lpstr>
      <vt:lpstr>Fira Sans Extra Condensed Medium</vt:lpstr>
      <vt:lpstr>Saira Condensed</vt:lpstr>
      <vt:lpstr>Formal Medical Advances by SlidesGo</vt:lpstr>
      <vt:lpstr>Towards the Perfect Blog Post</vt:lpstr>
      <vt:lpstr>IMPORTANCE</vt:lpstr>
      <vt:lpstr>METHODS</vt:lpstr>
      <vt:lpstr>CAUTION</vt:lpstr>
      <vt:lpstr>FEATURE IMPORTANCE</vt:lpstr>
      <vt:lpstr>TOPIC EXAMPLES</vt:lpstr>
      <vt:lpstr>CONCLUSIONS</vt:lpstr>
      <vt:lpstr>PowerPoint Presentation</vt:lpstr>
      <vt:lpstr>APPENDIX</vt:lpstr>
      <vt:lpstr>APPENDIX</vt:lpstr>
      <vt:lpstr>APPENDIX</vt:lpstr>
      <vt:lpstr>APPENDIX</vt:lpstr>
      <vt:lpstr>APPENDIX</vt:lpstr>
      <vt:lpstr>APPENDIX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MEDICAL ADVANCES</dc:title>
  <cp:lastModifiedBy>Bryan Ross</cp:lastModifiedBy>
  <cp:revision>47</cp:revision>
  <dcterms:modified xsi:type="dcterms:W3CDTF">2020-07-18T04:53:06Z</dcterms:modified>
</cp:coreProperties>
</file>